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Lst>
  <p:sldSz cy="14630400" cx="7772400"/>
  <p:notesSz cx="6858000" cy="9144000"/>
  <p:embeddedFontLst>
    <p:embeddedFont>
      <p:font typeface="Lora"/>
      <p:regular r:id="rId7"/>
      <p:bold r:id="rId8"/>
      <p:italic r:id="rId9"/>
      <p:boldItalic r:id="rId1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460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4608" orient="horz"/>
        <p:guide pos="244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0" Type="http://schemas.openxmlformats.org/officeDocument/2006/relationships/font" Target="fonts/Lora-boldItalic.fntdata"/><Relationship Id="rId9" Type="http://schemas.openxmlformats.org/officeDocument/2006/relationships/font" Target="fonts/Lora-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Lora-regular.fntdata"/><Relationship Id="rId8" Type="http://schemas.openxmlformats.org/officeDocument/2006/relationships/font" Target="fonts/Lora-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518415" y="685800"/>
            <a:ext cx="1821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518415" y="685800"/>
            <a:ext cx="1821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2117902"/>
            <a:ext cx="7242600" cy="58383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8061511"/>
            <a:ext cx="7242600" cy="225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13264261"/>
            <a:ext cx="466500" cy="11199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3146311"/>
            <a:ext cx="7242600" cy="55854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8966329"/>
            <a:ext cx="7242600" cy="3699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13264261"/>
            <a:ext cx="466500" cy="11199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13264261"/>
            <a:ext cx="466500" cy="11199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6117973"/>
            <a:ext cx="7242600" cy="23943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13264261"/>
            <a:ext cx="466500" cy="11199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1265849"/>
            <a:ext cx="7242600" cy="1628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3278151"/>
            <a:ext cx="7242600" cy="9717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13264261"/>
            <a:ext cx="466500" cy="11199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1265849"/>
            <a:ext cx="7242600" cy="1628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3278151"/>
            <a:ext cx="3399900" cy="9717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3278151"/>
            <a:ext cx="3399900" cy="9717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13264261"/>
            <a:ext cx="466500" cy="11199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1265849"/>
            <a:ext cx="7242600" cy="1628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13264261"/>
            <a:ext cx="466500" cy="11199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580373"/>
            <a:ext cx="2386800" cy="21495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3952640"/>
            <a:ext cx="2386800" cy="9043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13264261"/>
            <a:ext cx="466500" cy="11199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1280427"/>
            <a:ext cx="5412600" cy="116361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13264261"/>
            <a:ext cx="466500" cy="11199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356"/>
            <a:ext cx="3886200" cy="14630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3507698"/>
            <a:ext cx="3438300" cy="42159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7973191"/>
            <a:ext cx="3438300" cy="3513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2059591"/>
            <a:ext cx="3261300" cy="10511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13264261"/>
            <a:ext cx="466500" cy="11199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12033636"/>
            <a:ext cx="5099100" cy="1721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13264261"/>
            <a:ext cx="466500" cy="11199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1265849"/>
            <a:ext cx="7242600" cy="1628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3278151"/>
            <a:ext cx="7242600" cy="9717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13264261"/>
            <a:ext cx="466500" cy="11199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www.amazon.com/hz/wishlist/ls/2HPSJXJUHP0RN?ref_=wl_share" TargetMode="External"/><Relationship Id="rId4" Type="http://schemas.openxmlformats.org/officeDocument/2006/relationships/hyperlink" Target="https://www.facebook.com/Cove-Church" TargetMode="External"/><Relationship Id="rId9" Type="http://schemas.openxmlformats.org/officeDocument/2006/relationships/image" Target="../media/image1.jpg"/><Relationship Id="rId5" Type="http://schemas.openxmlformats.org/officeDocument/2006/relationships/hyperlink" Target="https://www.facebook.com/Cove-Church" TargetMode="External"/><Relationship Id="rId6" Type="http://schemas.openxmlformats.org/officeDocument/2006/relationships/hyperlink" Target="https://www.covechurchbrevard.org/prayer/" TargetMode="External"/><Relationship Id="rId7" Type="http://schemas.openxmlformats.org/officeDocument/2006/relationships/hyperlink" Target="https://www.covechurchbrevard.org/sermon-messages-video/" TargetMode="External"/><Relationship Id="rId8"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nvSpPr>
        <p:spPr>
          <a:xfrm>
            <a:off x="162450" y="3253799"/>
            <a:ext cx="3418500" cy="5202600"/>
          </a:xfrm>
          <a:prstGeom prst="rect">
            <a:avLst/>
          </a:prstGeom>
          <a:solidFill>
            <a:schemeClr val="lt2"/>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latin typeface="Lora"/>
                <a:ea typeface="Lora"/>
                <a:cs typeface="Lora"/>
                <a:sym typeface="Lora"/>
              </a:rPr>
              <a:t>Words of Encouragement</a:t>
            </a:r>
            <a:endParaRPr b="1">
              <a:latin typeface="Lora"/>
              <a:ea typeface="Lora"/>
              <a:cs typeface="Lora"/>
              <a:sym typeface="Lora"/>
            </a:endParaRPr>
          </a:p>
          <a:p>
            <a:pPr indent="0" lvl="0" marL="0" rtl="0" algn="l">
              <a:spcBef>
                <a:spcPts val="0"/>
              </a:spcBef>
              <a:spcAft>
                <a:spcPts val="0"/>
              </a:spcAft>
              <a:buNone/>
            </a:pPr>
            <a:r>
              <a:t/>
            </a:r>
            <a:endParaRPr sz="1200">
              <a:latin typeface="Lora"/>
              <a:ea typeface="Lora"/>
              <a:cs typeface="Lora"/>
              <a:sym typeface="Lora"/>
            </a:endParaRPr>
          </a:p>
          <a:p>
            <a:pPr indent="0" lvl="0" marL="0" rtl="0" algn="l">
              <a:spcBef>
                <a:spcPts val="0"/>
              </a:spcBef>
              <a:spcAft>
                <a:spcPts val="0"/>
              </a:spcAft>
              <a:buClr>
                <a:schemeClr val="dk1"/>
              </a:buClr>
              <a:buSzPts val="1100"/>
              <a:buFont typeface="Arial"/>
              <a:buNone/>
            </a:pPr>
            <a:r>
              <a:rPr lang="en" sz="1200">
                <a:latin typeface="Lora"/>
                <a:ea typeface="Lora"/>
                <a:cs typeface="Lora"/>
                <a:sym typeface="Lora"/>
              </a:rPr>
              <a:t>We must never separate the Spirit and the Word. The Spirit speaks to us through the Word; so we should always doubt and query any supposed revelation that is not entirely consistent with the Word of God. Indeed the essence of wisdom is to reject altogether the term “revelation” as far as we are concerned, and speak only of “illumination.” The revelation has been given once and for all, and what we need and what by the grace of God we can have, and do have, is illumination by the Spirit to understand the Word.</a:t>
            </a:r>
            <a:endParaRPr sz="1200">
              <a:latin typeface="Lora"/>
              <a:ea typeface="Lora"/>
              <a:cs typeface="Lora"/>
              <a:sym typeface="Lora"/>
            </a:endParaRPr>
          </a:p>
          <a:p>
            <a:pPr indent="0" lvl="0" marL="0" rtl="0" algn="l">
              <a:spcBef>
                <a:spcPts val="0"/>
              </a:spcBef>
              <a:spcAft>
                <a:spcPts val="0"/>
              </a:spcAft>
              <a:buClr>
                <a:schemeClr val="dk1"/>
              </a:buClr>
              <a:buSzPts val="1100"/>
              <a:buFont typeface="Arial"/>
              <a:buNone/>
            </a:pPr>
            <a:r>
              <a:t/>
            </a:r>
            <a:endParaRPr sz="1200">
              <a:latin typeface="Lora"/>
              <a:ea typeface="Lora"/>
              <a:cs typeface="Lora"/>
              <a:sym typeface="Lora"/>
            </a:endParaRPr>
          </a:p>
          <a:p>
            <a:pPr indent="457200" lvl="0" marL="914400" rtl="0" algn="l">
              <a:spcBef>
                <a:spcPts val="0"/>
              </a:spcBef>
              <a:spcAft>
                <a:spcPts val="0"/>
              </a:spcAft>
              <a:buNone/>
            </a:pPr>
            <a:r>
              <a:rPr lang="en" sz="1200">
                <a:latin typeface="Lora"/>
                <a:ea typeface="Lora"/>
                <a:cs typeface="Lora"/>
                <a:sym typeface="Lora"/>
              </a:rPr>
              <a:t>-Martyn Lloyd-Jones</a:t>
            </a:r>
            <a:endParaRPr sz="1200">
              <a:latin typeface="Lora"/>
              <a:ea typeface="Lora"/>
              <a:cs typeface="Lora"/>
              <a:sym typeface="Lora"/>
            </a:endParaRPr>
          </a:p>
          <a:p>
            <a:pPr indent="457200" lvl="0" marL="914400" rtl="0" algn="l">
              <a:spcBef>
                <a:spcPts val="0"/>
              </a:spcBef>
              <a:spcAft>
                <a:spcPts val="0"/>
              </a:spcAft>
              <a:buNone/>
            </a:pPr>
            <a:r>
              <a:t/>
            </a:r>
            <a:endParaRPr sz="1200">
              <a:latin typeface="Lora"/>
              <a:ea typeface="Lora"/>
              <a:cs typeface="Lora"/>
              <a:sym typeface="Lora"/>
            </a:endParaRPr>
          </a:p>
          <a:p>
            <a:pPr indent="0" lvl="0" marL="0" rtl="0" algn="l">
              <a:spcBef>
                <a:spcPts val="0"/>
              </a:spcBef>
              <a:spcAft>
                <a:spcPts val="0"/>
              </a:spcAft>
              <a:buClr>
                <a:schemeClr val="dk1"/>
              </a:buClr>
              <a:buSzPts val="1100"/>
              <a:buFont typeface="Arial"/>
              <a:buNone/>
            </a:pPr>
            <a:r>
              <a:t/>
            </a:r>
            <a:endParaRPr sz="1200">
              <a:latin typeface="Lora"/>
              <a:ea typeface="Lora"/>
              <a:cs typeface="Lora"/>
              <a:sym typeface="Lora"/>
            </a:endParaRPr>
          </a:p>
          <a:p>
            <a:pPr indent="0" lvl="0" marL="0" rtl="0" algn="l">
              <a:spcBef>
                <a:spcPts val="0"/>
              </a:spcBef>
              <a:spcAft>
                <a:spcPts val="0"/>
              </a:spcAft>
              <a:buNone/>
            </a:pPr>
            <a:r>
              <a:rPr lang="en" sz="1200">
                <a:latin typeface="Lora"/>
                <a:ea typeface="Lora"/>
                <a:cs typeface="Lora"/>
                <a:sym typeface="Lora"/>
              </a:rPr>
              <a:t>What the illuminating work of the Spirit does provide is a receptivity to the authority of God’s Word, a conviction that it is the truthful Word of God, and a capacity aided by the Holy Spirit to discern the true meaning of the Word of God.</a:t>
            </a:r>
            <a:endParaRPr sz="1200">
              <a:latin typeface="Lora"/>
              <a:ea typeface="Lora"/>
              <a:cs typeface="Lora"/>
              <a:sym typeface="Lora"/>
            </a:endParaRPr>
          </a:p>
          <a:p>
            <a:pPr indent="0" lvl="0" marL="0" rtl="0" algn="l">
              <a:spcBef>
                <a:spcPts val="0"/>
              </a:spcBef>
              <a:spcAft>
                <a:spcPts val="0"/>
              </a:spcAft>
              <a:buNone/>
            </a:pPr>
            <a:r>
              <a:t/>
            </a:r>
            <a:endParaRPr sz="1200">
              <a:latin typeface="Lora"/>
              <a:ea typeface="Lora"/>
              <a:cs typeface="Lora"/>
              <a:sym typeface="Lora"/>
            </a:endParaRPr>
          </a:p>
          <a:p>
            <a:pPr indent="0" lvl="0" marL="0" rtl="0" algn="l">
              <a:spcBef>
                <a:spcPts val="0"/>
              </a:spcBef>
              <a:spcAft>
                <a:spcPts val="0"/>
              </a:spcAft>
              <a:buClr>
                <a:schemeClr val="dk1"/>
              </a:buClr>
              <a:buSzPts val="1100"/>
              <a:buFont typeface="Arial"/>
              <a:buNone/>
            </a:pPr>
            <a:r>
              <a:rPr lang="en" sz="1200">
                <a:latin typeface="Lora"/>
                <a:ea typeface="Lora"/>
                <a:cs typeface="Lora"/>
                <a:sym typeface="Lora"/>
              </a:rPr>
              <a:t>			-John MacArthur</a:t>
            </a:r>
            <a:endParaRPr sz="1200">
              <a:latin typeface="Lora"/>
              <a:ea typeface="Lora"/>
              <a:cs typeface="Lora"/>
              <a:sym typeface="Lora"/>
            </a:endParaRPr>
          </a:p>
          <a:p>
            <a:pPr indent="0" lvl="0" marL="0" rtl="0" algn="l">
              <a:spcBef>
                <a:spcPts val="0"/>
              </a:spcBef>
              <a:spcAft>
                <a:spcPts val="0"/>
              </a:spcAft>
              <a:buNone/>
            </a:pPr>
            <a:r>
              <a:t/>
            </a:r>
            <a:endParaRPr sz="1200">
              <a:latin typeface="Lora"/>
              <a:ea typeface="Lora"/>
              <a:cs typeface="Lora"/>
              <a:sym typeface="Lora"/>
            </a:endParaRPr>
          </a:p>
        </p:txBody>
      </p:sp>
      <p:sp>
        <p:nvSpPr>
          <p:cNvPr id="55" name="Google Shape;55;p13"/>
          <p:cNvSpPr txBox="1"/>
          <p:nvPr/>
        </p:nvSpPr>
        <p:spPr>
          <a:xfrm>
            <a:off x="3924600" y="8029257"/>
            <a:ext cx="3676800" cy="1169700"/>
          </a:xfrm>
          <a:prstGeom prst="rect">
            <a:avLst/>
          </a:prstGeom>
          <a:solidFill>
            <a:schemeClr val="lt2"/>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latin typeface="Lora"/>
                <a:ea typeface="Lora"/>
                <a:cs typeface="Lora"/>
                <a:sym typeface="Lora"/>
              </a:rPr>
              <a:t>Connect</a:t>
            </a:r>
            <a:endParaRPr b="1">
              <a:latin typeface="Lora"/>
              <a:ea typeface="Lora"/>
              <a:cs typeface="Lora"/>
              <a:sym typeface="Lora"/>
            </a:endParaRPr>
          </a:p>
          <a:p>
            <a:pPr indent="0" lvl="0" marL="0" rtl="0" algn="l">
              <a:spcBef>
                <a:spcPts val="0"/>
              </a:spcBef>
              <a:spcAft>
                <a:spcPts val="0"/>
              </a:spcAft>
              <a:buNone/>
            </a:pPr>
            <a:r>
              <a:rPr lang="en" sz="1200">
                <a:solidFill>
                  <a:schemeClr val="dk1"/>
                </a:solidFill>
                <a:latin typeface="Lora"/>
                <a:ea typeface="Lora"/>
                <a:cs typeface="Lora"/>
                <a:sym typeface="Lora"/>
              </a:rPr>
              <a:t>Donate supplies to Cove Shelter </a:t>
            </a:r>
            <a:r>
              <a:rPr lang="en" sz="1200" u="sng">
                <a:solidFill>
                  <a:schemeClr val="hlink"/>
                </a:solidFill>
                <a:latin typeface="Lora"/>
                <a:ea typeface="Lora"/>
                <a:cs typeface="Lora"/>
                <a:sym typeface="Lora"/>
                <a:hlinkClick r:id="rId3"/>
              </a:rPr>
              <a:t>here</a:t>
            </a:r>
            <a:endParaRPr sz="1200">
              <a:solidFill>
                <a:schemeClr val="dk1"/>
              </a:solidFill>
              <a:latin typeface="Lora"/>
              <a:ea typeface="Lora"/>
              <a:cs typeface="Lora"/>
              <a:sym typeface="Lora"/>
            </a:endParaRPr>
          </a:p>
          <a:p>
            <a:pPr indent="0" lvl="0" marL="0" rtl="0" algn="l">
              <a:spcBef>
                <a:spcPts val="0"/>
              </a:spcBef>
              <a:spcAft>
                <a:spcPts val="0"/>
              </a:spcAft>
              <a:buNone/>
            </a:pPr>
            <a:r>
              <a:rPr lang="en" sz="1200">
                <a:solidFill>
                  <a:schemeClr val="dk1"/>
                </a:solidFill>
                <a:latin typeface="Lora"/>
                <a:ea typeface="Lora"/>
                <a:cs typeface="Lora"/>
                <a:sym typeface="Lora"/>
              </a:rPr>
              <a:t>Follow us on Facebook </a:t>
            </a:r>
            <a:r>
              <a:rPr lang="en" sz="1200" u="sng">
                <a:solidFill>
                  <a:schemeClr val="hlink"/>
                </a:solidFill>
                <a:latin typeface="Lora"/>
                <a:ea typeface="Lora"/>
                <a:cs typeface="Lora"/>
                <a:sym typeface="Lora"/>
                <a:hlinkClick r:id="rId4"/>
              </a:rPr>
              <a:t>here</a:t>
            </a:r>
            <a:r>
              <a:rPr lang="en" u="sng">
                <a:solidFill>
                  <a:schemeClr val="hlink"/>
                </a:solidFill>
                <a:latin typeface="Lora"/>
                <a:ea typeface="Lora"/>
                <a:cs typeface="Lora"/>
                <a:sym typeface="Lora"/>
                <a:hlinkClick r:id="rId5"/>
              </a:rPr>
              <a:t> </a:t>
            </a:r>
            <a:endParaRPr u="sng">
              <a:latin typeface="Lora"/>
              <a:ea typeface="Lora"/>
              <a:cs typeface="Lora"/>
              <a:sym typeface="Lora"/>
            </a:endParaRPr>
          </a:p>
          <a:p>
            <a:pPr indent="0" lvl="0" marL="0" rtl="0" algn="l">
              <a:spcBef>
                <a:spcPts val="0"/>
              </a:spcBef>
              <a:spcAft>
                <a:spcPts val="0"/>
              </a:spcAft>
              <a:buNone/>
            </a:pPr>
            <a:r>
              <a:rPr lang="en" sz="1200">
                <a:latin typeface="Lora"/>
                <a:ea typeface="Lora"/>
                <a:cs typeface="Lora"/>
                <a:sym typeface="Lora"/>
              </a:rPr>
              <a:t>Submit a prayer request </a:t>
            </a:r>
            <a:r>
              <a:rPr lang="en" sz="1200" u="sng">
                <a:solidFill>
                  <a:schemeClr val="hlink"/>
                </a:solidFill>
                <a:latin typeface="Lora"/>
                <a:ea typeface="Lora"/>
                <a:cs typeface="Lora"/>
                <a:sym typeface="Lora"/>
                <a:hlinkClick r:id="rId6"/>
              </a:rPr>
              <a:t>here</a:t>
            </a:r>
            <a:endParaRPr sz="1200">
              <a:latin typeface="Lora"/>
              <a:ea typeface="Lora"/>
              <a:cs typeface="Lora"/>
              <a:sym typeface="Lora"/>
            </a:endParaRPr>
          </a:p>
          <a:p>
            <a:pPr indent="0" lvl="0" marL="0" rtl="0" algn="l">
              <a:spcBef>
                <a:spcPts val="0"/>
              </a:spcBef>
              <a:spcAft>
                <a:spcPts val="0"/>
              </a:spcAft>
              <a:buClr>
                <a:schemeClr val="dk1"/>
              </a:buClr>
              <a:buSzPts val="1100"/>
              <a:buFont typeface="Arial"/>
              <a:buNone/>
            </a:pPr>
            <a:r>
              <a:rPr lang="en" sz="1200">
                <a:solidFill>
                  <a:schemeClr val="dk1"/>
                </a:solidFill>
                <a:latin typeface="Lora"/>
                <a:ea typeface="Lora"/>
                <a:cs typeface="Lora"/>
                <a:sym typeface="Lora"/>
              </a:rPr>
              <a:t>Listen or watch past sermons </a:t>
            </a:r>
            <a:r>
              <a:rPr lang="en" sz="1200" u="sng">
                <a:solidFill>
                  <a:schemeClr val="accent5"/>
                </a:solidFill>
                <a:latin typeface="Lora"/>
                <a:ea typeface="Lora"/>
                <a:cs typeface="Lora"/>
                <a:sym typeface="Lora"/>
                <a:hlinkClick r:id="rId7">
                  <a:extLst>
                    <a:ext uri="{A12FA001-AC4F-418D-AE19-62706E023703}">
                      <ahyp:hlinkClr val="tx"/>
                    </a:ext>
                  </a:extLst>
                </a:hlinkClick>
              </a:rPr>
              <a:t>here</a:t>
            </a:r>
            <a:endParaRPr sz="1200">
              <a:latin typeface="Lora"/>
              <a:ea typeface="Lora"/>
              <a:cs typeface="Lora"/>
              <a:sym typeface="Lora"/>
            </a:endParaRPr>
          </a:p>
        </p:txBody>
      </p:sp>
      <p:sp>
        <p:nvSpPr>
          <p:cNvPr id="56" name="Google Shape;56;p13"/>
          <p:cNvSpPr txBox="1"/>
          <p:nvPr/>
        </p:nvSpPr>
        <p:spPr>
          <a:xfrm>
            <a:off x="3924600" y="2419878"/>
            <a:ext cx="3676800" cy="5387400"/>
          </a:xfrm>
          <a:prstGeom prst="rect">
            <a:avLst/>
          </a:prstGeom>
          <a:solidFill>
            <a:schemeClr val="lt2"/>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chemeClr val="dk1"/>
                </a:solidFill>
                <a:latin typeface="Lora"/>
                <a:ea typeface="Lora"/>
                <a:cs typeface="Lora"/>
                <a:sym typeface="Lora"/>
              </a:rPr>
              <a:t>Prayer Requests</a:t>
            </a:r>
            <a:endParaRPr sz="1200">
              <a:latin typeface="Lora"/>
              <a:ea typeface="Lora"/>
              <a:cs typeface="Lora"/>
              <a:sym typeface="Lora"/>
            </a:endParaRPr>
          </a:p>
          <a:p>
            <a:pPr indent="-304800" lvl="0" marL="457200" rtl="0" algn="l">
              <a:spcBef>
                <a:spcPts val="0"/>
              </a:spcBef>
              <a:spcAft>
                <a:spcPts val="0"/>
              </a:spcAft>
              <a:buClr>
                <a:schemeClr val="dk1"/>
              </a:buClr>
              <a:buSzPts val="1200"/>
              <a:buFont typeface="Lora"/>
              <a:buChar char="●"/>
            </a:pPr>
            <a:r>
              <a:rPr lang="en" sz="1200">
                <a:latin typeface="Lora"/>
                <a:ea typeface="Lora"/>
                <a:cs typeface="Lora"/>
                <a:sym typeface="Lora"/>
              </a:rPr>
              <a:t>Please pray </a:t>
            </a:r>
            <a:r>
              <a:rPr lang="en" sz="1200">
                <a:latin typeface="Lora"/>
                <a:ea typeface="Lora"/>
                <a:cs typeface="Lora"/>
                <a:sym typeface="Lora"/>
              </a:rPr>
              <a:t>for the Baumans as they return to Southeast Europe and continue gospel ministry there. Please pray for a new handicap accessible building, for their new team members and more to come. Please pray for wisdom and discernment as they expand and grow their ministry. Please pray for them and their family, and their walk with the Lord. </a:t>
            </a:r>
            <a:endParaRPr sz="1200">
              <a:latin typeface="Lora"/>
              <a:ea typeface="Lora"/>
              <a:cs typeface="Lora"/>
              <a:sym typeface="Lora"/>
            </a:endParaRPr>
          </a:p>
          <a:p>
            <a:pPr indent="-304800" lvl="0" marL="457200" rtl="0" algn="l">
              <a:spcBef>
                <a:spcPts val="0"/>
              </a:spcBef>
              <a:spcAft>
                <a:spcPts val="0"/>
              </a:spcAft>
              <a:buClr>
                <a:schemeClr val="dk1"/>
              </a:buClr>
              <a:buSzPts val="1200"/>
              <a:buFont typeface="Lora"/>
              <a:buChar char="●"/>
            </a:pPr>
            <a:r>
              <a:rPr lang="en" sz="1200">
                <a:latin typeface="Lora"/>
                <a:ea typeface="Lora"/>
                <a:cs typeface="Lora"/>
                <a:sym typeface="Lora"/>
              </a:rPr>
              <a:t>UPDATE: Please pray for Bill Bond who is had his second knee replacement surgery last week. The surgery went well. Please continue to pray for his recovery. </a:t>
            </a:r>
            <a:endParaRPr sz="1200">
              <a:latin typeface="Lora"/>
              <a:ea typeface="Lora"/>
              <a:cs typeface="Lora"/>
              <a:sym typeface="Lora"/>
            </a:endParaRPr>
          </a:p>
          <a:p>
            <a:pPr indent="-304800" lvl="0" marL="457200" rtl="0" algn="l">
              <a:spcBef>
                <a:spcPts val="0"/>
              </a:spcBef>
              <a:spcAft>
                <a:spcPts val="0"/>
              </a:spcAft>
              <a:buClr>
                <a:schemeClr val="dk1"/>
              </a:buClr>
              <a:buSzPts val="1200"/>
              <a:buFont typeface="Lora"/>
              <a:buChar char="●"/>
            </a:pPr>
            <a:r>
              <a:rPr lang="en" sz="1200">
                <a:latin typeface="Lora"/>
                <a:ea typeface="Lora"/>
                <a:cs typeface="Lora"/>
                <a:sym typeface="Lora"/>
              </a:rPr>
              <a:t>Please pray for the aftermath of Hurricane Helene and the continued recovery efforts.</a:t>
            </a:r>
            <a:endParaRPr sz="1200">
              <a:latin typeface="Lora"/>
              <a:ea typeface="Lora"/>
              <a:cs typeface="Lora"/>
              <a:sym typeface="Lora"/>
            </a:endParaRPr>
          </a:p>
          <a:p>
            <a:pPr indent="-304800" lvl="0" marL="457200" rtl="0" algn="l">
              <a:spcBef>
                <a:spcPts val="0"/>
              </a:spcBef>
              <a:spcAft>
                <a:spcPts val="0"/>
              </a:spcAft>
              <a:buClr>
                <a:schemeClr val="dk1"/>
              </a:buClr>
              <a:buSzPts val="1200"/>
              <a:buFont typeface="Lora"/>
              <a:buChar char="●"/>
            </a:pPr>
            <a:r>
              <a:rPr lang="en" sz="1200">
                <a:latin typeface="Lora"/>
                <a:ea typeface="Lora"/>
                <a:cs typeface="Lora"/>
                <a:sym typeface="Lora"/>
              </a:rPr>
              <a:t>Please pray for Keagan Monteith as he continues to work tirelessly. Please pray for divine energy and comfort.</a:t>
            </a:r>
            <a:endParaRPr sz="1200">
              <a:latin typeface="Lora"/>
              <a:ea typeface="Lora"/>
              <a:cs typeface="Lora"/>
              <a:sym typeface="Lora"/>
            </a:endParaRPr>
          </a:p>
          <a:p>
            <a:pPr indent="-304800" lvl="0" marL="457200" rtl="0" algn="l">
              <a:spcBef>
                <a:spcPts val="0"/>
              </a:spcBef>
              <a:spcAft>
                <a:spcPts val="0"/>
              </a:spcAft>
              <a:buClr>
                <a:schemeClr val="dk1"/>
              </a:buClr>
              <a:buSzPts val="1200"/>
              <a:buFont typeface="Lora"/>
              <a:buChar char="●"/>
            </a:pPr>
            <a:r>
              <a:rPr lang="en" sz="1200">
                <a:latin typeface="Lora"/>
                <a:ea typeface="Lora"/>
                <a:cs typeface="Lora"/>
                <a:sym typeface="Lora"/>
              </a:rPr>
              <a:t>Please pray for Cove Shelter and the upcoming season. Please pray for provision and people to serve. </a:t>
            </a:r>
            <a:endParaRPr sz="1000">
              <a:latin typeface="Lora"/>
              <a:ea typeface="Lora"/>
              <a:cs typeface="Lora"/>
              <a:sym typeface="Lora"/>
            </a:endParaRPr>
          </a:p>
          <a:p>
            <a:pPr indent="-304800" lvl="0" marL="457200" rtl="0" algn="l">
              <a:spcBef>
                <a:spcPts val="0"/>
              </a:spcBef>
              <a:spcAft>
                <a:spcPts val="0"/>
              </a:spcAft>
              <a:buClr>
                <a:schemeClr val="dk1"/>
              </a:buClr>
              <a:buSzPts val="1200"/>
              <a:buFont typeface="Lora"/>
              <a:buChar char="●"/>
            </a:pPr>
            <a:r>
              <a:rPr lang="en" sz="1200">
                <a:latin typeface="Lora"/>
                <a:ea typeface="Lora"/>
                <a:cs typeface="Lora"/>
                <a:sym typeface="Lora"/>
              </a:rPr>
              <a:t>UPDATE: Please pray for Brad as he enters the last eight weeks of his internship. Please pray for endurance and that he continues to seek the Spirit’s guidance. </a:t>
            </a:r>
            <a:endParaRPr sz="1200">
              <a:latin typeface="Lora"/>
              <a:ea typeface="Lora"/>
              <a:cs typeface="Lora"/>
              <a:sym typeface="Lora"/>
            </a:endParaRPr>
          </a:p>
          <a:p>
            <a:pPr indent="0" lvl="0" marL="0" rtl="0" algn="l">
              <a:spcBef>
                <a:spcPts val="0"/>
              </a:spcBef>
              <a:spcAft>
                <a:spcPts val="0"/>
              </a:spcAft>
              <a:buNone/>
            </a:pPr>
            <a:r>
              <a:t/>
            </a:r>
            <a:endParaRPr b="1" sz="1200">
              <a:solidFill>
                <a:schemeClr val="dk1"/>
              </a:solidFill>
              <a:latin typeface="Lora"/>
              <a:ea typeface="Lora"/>
              <a:cs typeface="Lora"/>
              <a:sym typeface="Lora"/>
            </a:endParaRPr>
          </a:p>
        </p:txBody>
      </p:sp>
      <p:sp>
        <p:nvSpPr>
          <p:cNvPr id="57" name="Google Shape;57;p13"/>
          <p:cNvSpPr txBox="1"/>
          <p:nvPr/>
        </p:nvSpPr>
        <p:spPr>
          <a:xfrm>
            <a:off x="162450" y="2419880"/>
            <a:ext cx="3418500" cy="554100"/>
          </a:xfrm>
          <a:prstGeom prst="rect">
            <a:avLst/>
          </a:prstGeom>
          <a:solidFill>
            <a:schemeClr val="lt2"/>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2400">
                <a:latin typeface="Lora"/>
                <a:ea typeface="Lora"/>
                <a:cs typeface="Lora"/>
                <a:sym typeface="Lora"/>
              </a:rPr>
              <a:t>Week of 10/21/2024</a:t>
            </a:r>
            <a:endParaRPr sz="2200">
              <a:latin typeface="Lora"/>
              <a:ea typeface="Lora"/>
              <a:cs typeface="Lora"/>
              <a:sym typeface="Lora"/>
            </a:endParaRPr>
          </a:p>
        </p:txBody>
      </p:sp>
      <p:sp>
        <p:nvSpPr>
          <p:cNvPr id="58" name="Google Shape;58;p13"/>
          <p:cNvSpPr txBox="1"/>
          <p:nvPr/>
        </p:nvSpPr>
        <p:spPr>
          <a:xfrm>
            <a:off x="162450" y="8736219"/>
            <a:ext cx="3418500" cy="3879000"/>
          </a:xfrm>
          <a:prstGeom prst="rect">
            <a:avLst/>
          </a:prstGeom>
          <a:solidFill>
            <a:schemeClr val="lt2"/>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latin typeface="Lora"/>
                <a:ea typeface="Lora"/>
                <a:cs typeface="Lora"/>
                <a:sym typeface="Lora"/>
              </a:rPr>
              <a:t>Pray for the Unreached</a:t>
            </a:r>
            <a:endParaRPr b="1">
              <a:latin typeface="Lora"/>
              <a:ea typeface="Lora"/>
              <a:cs typeface="Lora"/>
              <a:sym typeface="Lora"/>
            </a:endParaRPr>
          </a:p>
          <a:p>
            <a:pPr indent="0" lvl="0" marL="0" rtl="0" algn="l">
              <a:spcBef>
                <a:spcPts val="0"/>
              </a:spcBef>
              <a:spcAft>
                <a:spcPts val="0"/>
              </a:spcAft>
              <a:buClr>
                <a:schemeClr val="dk1"/>
              </a:buClr>
              <a:buSzPts val="1100"/>
              <a:buFont typeface="Arial"/>
              <a:buNone/>
            </a:pPr>
            <a:r>
              <a:t/>
            </a:r>
            <a:endParaRPr sz="1000">
              <a:latin typeface="Lora"/>
              <a:ea typeface="Lora"/>
              <a:cs typeface="Lora"/>
              <a:sym typeface="Lora"/>
            </a:endParaRPr>
          </a:p>
          <a:p>
            <a:pPr indent="0" lvl="0" marL="0" rtl="0" algn="l">
              <a:spcBef>
                <a:spcPts val="0"/>
              </a:spcBef>
              <a:spcAft>
                <a:spcPts val="0"/>
              </a:spcAft>
              <a:buClr>
                <a:schemeClr val="dk1"/>
              </a:buClr>
              <a:buSzPts val="1100"/>
              <a:buFont typeface="Arial"/>
              <a:buNone/>
            </a:pPr>
            <a:r>
              <a:rPr lang="en" sz="1200">
                <a:latin typeface="Lora"/>
                <a:ea typeface="Lora"/>
                <a:cs typeface="Lora"/>
                <a:sym typeface="Lora"/>
              </a:rPr>
              <a:t>Botlikh People in Russia</a:t>
            </a:r>
            <a:endParaRPr sz="1200">
              <a:latin typeface="Lora"/>
              <a:ea typeface="Lora"/>
              <a:cs typeface="Lora"/>
              <a:sym typeface="Lora"/>
            </a:endParaRPr>
          </a:p>
          <a:p>
            <a:pPr indent="0" lvl="0" marL="0" rtl="0" algn="l">
              <a:spcBef>
                <a:spcPts val="0"/>
              </a:spcBef>
              <a:spcAft>
                <a:spcPts val="0"/>
              </a:spcAft>
              <a:buClr>
                <a:schemeClr val="dk1"/>
              </a:buClr>
              <a:buSzPts val="1100"/>
              <a:buFont typeface="Arial"/>
              <a:buNone/>
            </a:pPr>
            <a:r>
              <a:t/>
            </a:r>
            <a:endParaRPr sz="1200">
              <a:latin typeface="Lora"/>
              <a:ea typeface="Lora"/>
              <a:cs typeface="Lora"/>
              <a:sym typeface="Lora"/>
            </a:endParaRPr>
          </a:p>
          <a:p>
            <a:pPr indent="0" lvl="0" marL="0" rtl="0" algn="l">
              <a:spcBef>
                <a:spcPts val="0"/>
              </a:spcBef>
              <a:spcAft>
                <a:spcPts val="0"/>
              </a:spcAft>
              <a:buClr>
                <a:schemeClr val="dk1"/>
              </a:buClr>
              <a:buSzPts val="1100"/>
              <a:buFont typeface="Arial"/>
              <a:buNone/>
            </a:pPr>
            <a:r>
              <a:rPr lang="en" sz="1200">
                <a:latin typeface="Lora"/>
                <a:ea typeface="Lora"/>
                <a:cs typeface="Lora"/>
                <a:sym typeface="Lora"/>
              </a:rPr>
              <a:t>Population: 7,200  |  Primary religion:  Islam  |  Percent Evangelical Christian: 0.03%</a:t>
            </a:r>
            <a:endParaRPr sz="1200">
              <a:latin typeface="Lora"/>
              <a:ea typeface="Lora"/>
              <a:cs typeface="Lora"/>
              <a:sym typeface="Lora"/>
            </a:endParaRPr>
          </a:p>
          <a:p>
            <a:pPr indent="0" lvl="0" marL="0" rtl="0" algn="l">
              <a:spcBef>
                <a:spcPts val="0"/>
              </a:spcBef>
              <a:spcAft>
                <a:spcPts val="0"/>
              </a:spcAft>
              <a:buClr>
                <a:schemeClr val="dk1"/>
              </a:buClr>
              <a:buSzPts val="1100"/>
              <a:buFont typeface="Arial"/>
              <a:buNone/>
            </a:pPr>
            <a:r>
              <a:t/>
            </a:r>
            <a:endParaRPr sz="1200">
              <a:latin typeface="Lora"/>
              <a:ea typeface="Lora"/>
              <a:cs typeface="Lora"/>
              <a:sym typeface="Lora"/>
            </a:endParaRPr>
          </a:p>
          <a:p>
            <a:pPr indent="0" lvl="0" marL="0" rtl="0" algn="l">
              <a:spcBef>
                <a:spcPts val="0"/>
              </a:spcBef>
              <a:spcAft>
                <a:spcPts val="0"/>
              </a:spcAft>
              <a:buClr>
                <a:schemeClr val="dk1"/>
              </a:buClr>
              <a:buSzPts val="1100"/>
              <a:buFont typeface="Arial"/>
              <a:buNone/>
            </a:pPr>
            <a:r>
              <a:rPr lang="en" sz="1200">
                <a:latin typeface="Lora"/>
                <a:ea typeface="Lora"/>
                <a:cs typeface="Lora"/>
                <a:sym typeface="Lora"/>
              </a:rPr>
              <a:t>Pray that the Lord gives today’s people group a desire to hear and to understand God’s words. Pray for the believers to grow and multiply, spreading from their remote villages to others throughout the region. Pray for Botlikh believers to shine with the fruit of the Holy Spirit and draw others to Christ. Ask the Holy Spirit to put this people group on the hearts of those equipped to accomplish the task of Bible translation for them. Pray for a Disciple Making Movement to flourish among the Botlikh people this decade.</a:t>
            </a:r>
            <a:endParaRPr sz="1200">
              <a:latin typeface="Lora"/>
              <a:ea typeface="Lora"/>
              <a:cs typeface="Lora"/>
              <a:sym typeface="Lora"/>
            </a:endParaRPr>
          </a:p>
          <a:p>
            <a:pPr indent="0" lvl="0" marL="0" rtl="0" algn="l">
              <a:spcBef>
                <a:spcPts val="0"/>
              </a:spcBef>
              <a:spcAft>
                <a:spcPts val="0"/>
              </a:spcAft>
              <a:buClr>
                <a:schemeClr val="dk1"/>
              </a:buClr>
              <a:buSzPts val="1100"/>
              <a:buFont typeface="Arial"/>
              <a:buNone/>
            </a:pPr>
            <a:r>
              <a:t/>
            </a:r>
            <a:endParaRPr sz="1200">
              <a:latin typeface="Lora"/>
              <a:ea typeface="Lora"/>
              <a:cs typeface="Lora"/>
              <a:sym typeface="Lora"/>
            </a:endParaRPr>
          </a:p>
        </p:txBody>
      </p:sp>
      <p:pic>
        <p:nvPicPr>
          <p:cNvPr id="59" name="Google Shape;59;p13"/>
          <p:cNvPicPr preferRelativeResize="0"/>
          <p:nvPr/>
        </p:nvPicPr>
        <p:blipFill rotWithShape="1">
          <a:blip r:embed="rId8">
            <a:alphaModFix/>
          </a:blip>
          <a:srcRect b="0" l="0" r="0" t="0"/>
          <a:stretch/>
        </p:blipFill>
        <p:spPr>
          <a:xfrm>
            <a:off x="133400" y="13340221"/>
            <a:ext cx="7487006" cy="1139100"/>
          </a:xfrm>
          <a:prstGeom prst="rect">
            <a:avLst/>
          </a:prstGeom>
          <a:noFill/>
          <a:ln>
            <a:noFill/>
          </a:ln>
        </p:spPr>
      </p:pic>
      <p:pic>
        <p:nvPicPr>
          <p:cNvPr id="60" name="Google Shape;60;p13"/>
          <p:cNvPicPr preferRelativeResize="0"/>
          <p:nvPr/>
        </p:nvPicPr>
        <p:blipFill rotWithShape="1">
          <a:blip r:embed="rId9">
            <a:alphaModFix/>
          </a:blip>
          <a:srcRect b="0" l="495" r="485" t="0"/>
          <a:stretch/>
        </p:blipFill>
        <p:spPr>
          <a:xfrm>
            <a:off x="152400" y="0"/>
            <a:ext cx="7449002" cy="1880725"/>
          </a:xfrm>
          <a:prstGeom prst="rect">
            <a:avLst/>
          </a:prstGeom>
          <a:noFill/>
          <a:ln>
            <a:noFill/>
          </a:ln>
        </p:spPr>
      </p:pic>
      <p:sp>
        <p:nvSpPr>
          <p:cNvPr id="61" name="Google Shape;61;p13"/>
          <p:cNvSpPr txBox="1"/>
          <p:nvPr/>
        </p:nvSpPr>
        <p:spPr>
          <a:xfrm>
            <a:off x="3924600" y="9420925"/>
            <a:ext cx="3676800" cy="769500"/>
          </a:xfrm>
          <a:prstGeom prst="rect">
            <a:avLst/>
          </a:prstGeom>
          <a:solidFill>
            <a:schemeClr val="lt2"/>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latin typeface="Lora"/>
                <a:ea typeface="Lora"/>
                <a:cs typeface="Lora"/>
                <a:sym typeface="Lora"/>
              </a:rPr>
              <a:t>Scripture Reading</a:t>
            </a:r>
            <a:endParaRPr b="1">
              <a:latin typeface="Lora"/>
              <a:ea typeface="Lora"/>
              <a:cs typeface="Lora"/>
              <a:sym typeface="Lora"/>
            </a:endParaRPr>
          </a:p>
          <a:p>
            <a:pPr indent="0" lvl="0" marL="0" rtl="0" algn="l">
              <a:spcBef>
                <a:spcPts val="0"/>
              </a:spcBef>
              <a:spcAft>
                <a:spcPts val="0"/>
              </a:spcAft>
              <a:buNone/>
            </a:pPr>
            <a:r>
              <a:rPr lang="en" sz="1200">
                <a:latin typeface="Lora"/>
                <a:ea typeface="Lora"/>
                <a:cs typeface="Lora"/>
                <a:sym typeface="Lora"/>
              </a:rPr>
              <a:t>Consider reading Revelation 14 in preparation for this week’s sermon.</a:t>
            </a:r>
            <a:endParaRPr sz="1200">
              <a:latin typeface="Lora"/>
              <a:ea typeface="Lora"/>
              <a:cs typeface="Lora"/>
              <a:sym typeface="Lora"/>
            </a:endParaRPr>
          </a:p>
        </p:txBody>
      </p:sp>
      <p:sp>
        <p:nvSpPr>
          <p:cNvPr id="62" name="Google Shape;62;p13"/>
          <p:cNvSpPr txBox="1"/>
          <p:nvPr/>
        </p:nvSpPr>
        <p:spPr>
          <a:xfrm>
            <a:off x="3924600" y="10412400"/>
            <a:ext cx="3676800" cy="1877700"/>
          </a:xfrm>
          <a:prstGeom prst="rect">
            <a:avLst/>
          </a:prstGeom>
          <a:solidFill>
            <a:srgbClr val="EEEEEE"/>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latin typeface="Lora"/>
                <a:ea typeface="Lora"/>
                <a:cs typeface="Lora"/>
                <a:sym typeface="Lora"/>
              </a:rPr>
              <a:t>Calendar</a:t>
            </a:r>
            <a:endParaRPr sz="1200">
              <a:latin typeface="Lora"/>
              <a:ea typeface="Lora"/>
              <a:cs typeface="Lora"/>
              <a:sym typeface="Lora"/>
            </a:endParaRPr>
          </a:p>
          <a:p>
            <a:pPr indent="-304800" lvl="0" marL="457200" rtl="0" algn="l">
              <a:spcBef>
                <a:spcPts val="0"/>
              </a:spcBef>
              <a:spcAft>
                <a:spcPts val="0"/>
              </a:spcAft>
              <a:buClr>
                <a:srgbClr val="000000"/>
              </a:buClr>
              <a:buSzPts val="1200"/>
              <a:buFont typeface="Lora"/>
              <a:buChar char="●"/>
            </a:pPr>
            <a:r>
              <a:rPr lang="en" sz="1200">
                <a:latin typeface="Lora"/>
                <a:ea typeface="Lora"/>
                <a:cs typeface="Lora"/>
                <a:sym typeface="Lora"/>
              </a:rPr>
              <a:t>Sunday: 9:45 AM - Prayer Time for the Lost at the church</a:t>
            </a:r>
            <a:endParaRPr sz="1200">
              <a:latin typeface="Lora"/>
              <a:ea typeface="Lora"/>
              <a:cs typeface="Lora"/>
              <a:sym typeface="Lora"/>
            </a:endParaRPr>
          </a:p>
          <a:p>
            <a:pPr indent="-304800" lvl="0" marL="457200" rtl="0" algn="l">
              <a:spcBef>
                <a:spcPts val="0"/>
              </a:spcBef>
              <a:spcAft>
                <a:spcPts val="0"/>
              </a:spcAft>
              <a:buClr>
                <a:srgbClr val="000000"/>
              </a:buClr>
              <a:buSzPts val="1200"/>
              <a:buFont typeface="Lora"/>
              <a:buChar char="●"/>
            </a:pPr>
            <a:r>
              <a:rPr lang="en" sz="1200">
                <a:solidFill>
                  <a:srgbClr val="000000"/>
                </a:solidFill>
                <a:latin typeface="Lora"/>
                <a:ea typeface="Lora"/>
                <a:cs typeface="Lora"/>
                <a:sym typeface="Lora"/>
              </a:rPr>
              <a:t>Sunday: 10:30 AM - Worship Service</a:t>
            </a:r>
            <a:endParaRPr sz="1200">
              <a:solidFill>
                <a:srgbClr val="000000"/>
              </a:solidFill>
              <a:latin typeface="Lora"/>
              <a:ea typeface="Lora"/>
              <a:cs typeface="Lora"/>
              <a:sym typeface="Lora"/>
            </a:endParaRPr>
          </a:p>
          <a:p>
            <a:pPr indent="0" lvl="0" marL="0" rtl="0" algn="l">
              <a:spcBef>
                <a:spcPts val="0"/>
              </a:spcBef>
              <a:spcAft>
                <a:spcPts val="0"/>
              </a:spcAft>
              <a:buNone/>
            </a:pPr>
            <a:r>
              <a:t/>
            </a:r>
            <a:endParaRPr sz="1200">
              <a:latin typeface="Lora"/>
              <a:ea typeface="Lora"/>
              <a:cs typeface="Lora"/>
              <a:sym typeface="Lora"/>
            </a:endParaRPr>
          </a:p>
          <a:p>
            <a:pPr indent="0" lvl="0" marL="0" rtl="0" algn="l">
              <a:spcBef>
                <a:spcPts val="0"/>
              </a:spcBef>
              <a:spcAft>
                <a:spcPts val="0"/>
              </a:spcAft>
              <a:buNone/>
            </a:pPr>
            <a:r>
              <a:rPr lang="en" sz="1200">
                <a:latin typeface="Lora"/>
                <a:ea typeface="Lora"/>
                <a:cs typeface="Lora"/>
                <a:sym typeface="Lora"/>
              </a:rPr>
              <a:t>* Prayer time for the Shelter - October 30th at 6:00 PM at the church</a:t>
            </a:r>
            <a:endParaRPr sz="1200">
              <a:latin typeface="Lora"/>
              <a:ea typeface="Lora"/>
              <a:cs typeface="Lora"/>
              <a:sym typeface="Lora"/>
            </a:endParaRPr>
          </a:p>
          <a:p>
            <a:pPr indent="0" lvl="0" marL="0" rtl="0" algn="l">
              <a:spcBef>
                <a:spcPts val="0"/>
              </a:spcBef>
              <a:spcAft>
                <a:spcPts val="0"/>
              </a:spcAft>
              <a:buNone/>
            </a:pPr>
            <a:r>
              <a:rPr lang="en" sz="1200">
                <a:latin typeface="Lora"/>
                <a:ea typeface="Lora"/>
                <a:cs typeface="Lora"/>
                <a:sym typeface="Lora"/>
              </a:rPr>
              <a:t>** November Fellowship Meal - November 8th at 6:00 PM. Mark your calendars!</a:t>
            </a:r>
            <a:endParaRPr sz="1200">
              <a:latin typeface="Lora"/>
              <a:ea typeface="Lora"/>
              <a:cs typeface="Lora"/>
              <a:sym typeface="Lora"/>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